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259" r:id="rId2"/>
    <p:sldId id="257" r:id="rId3"/>
    <p:sldId id="260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3"/>
    <p:restoredTop sz="80420"/>
  </p:normalViewPr>
  <p:slideViewPr>
    <p:cSldViewPr snapToGrid="0" snapToObjects="1">
      <p:cViewPr>
        <p:scale>
          <a:sx n="77" d="100"/>
          <a:sy n="77" d="100"/>
        </p:scale>
        <p:origin x="1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094A8-4311-C34F-ADB3-BEF2FFBFBEF4}" type="datetimeFigureOut">
              <a:rPr lang="nl-NL" smtClean="0"/>
              <a:t>24-05-18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143E0-40CF-154C-AD7D-CE3E45853A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69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3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 smtClean="0"/>
              <a:t>Bij popmuziekbeleid meestal gekeken </a:t>
            </a:r>
            <a:r>
              <a:rPr lang="nl-NL" baseline="0" dirty="0" smtClean="0"/>
              <a:t>naar de </a:t>
            </a:r>
            <a:r>
              <a:rPr lang="nl-NL" baseline="0" dirty="0" smtClean="0"/>
              <a:t>kosten</a:t>
            </a:r>
          </a:p>
          <a:p>
            <a:endParaRPr lang="nl-NL" baseline="0" dirty="0" smtClean="0"/>
          </a:p>
          <a:p>
            <a:r>
              <a:rPr lang="nl-NL" baseline="0" dirty="0" smtClean="0"/>
              <a:t>Maar: pop </a:t>
            </a:r>
            <a:r>
              <a:rPr lang="nl-NL" baseline="0" dirty="0" smtClean="0"/>
              <a:t>levert veel </a:t>
            </a:r>
            <a:r>
              <a:rPr lang="nl-NL" baseline="0" dirty="0" smtClean="0"/>
              <a:t>op. Voor </a:t>
            </a:r>
            <a:r>
              <a:rPr lang="nl-NL" baseline="0" dirty="0" smtClean="0"/>
              <a:t>gemeenten, burgers, horeca en bedrijfsleven. Mits: goed samenhangend beleid</a:t>
            </a:r>
          </a:p>
          <a:p>
            <a:endParaRPr lang="nl-NL" dirty="0" smtClean="0"/>
          </a:p>
          <a:p>
            <a:r>
              <a:rPr lang="nl-NL" dirty="0" smtClean="0"/>
              <a:t>Doel Waarde van Pop 2.0: informatie</a:t>
            </a:r>
            <a:r>
              <a:rPr lang="nl-NL" dirty="0" smtClean="0"/>
              <a:t>, achtergrond, handvatten en hopelijk inspiratie voor </a:t>
            </a:r>
            <a:r>
              <a:rPr lang="nl-NL" baseline="0" dirty="0" smtClean="0"/>
              <a:t>beleidsmakers </a:t>
            </a:r>
            <a:r>
              <a:rPr lang="nl-NL" baseline="0" dirty="0" smtClean="0">
                <a:sym typeface="Wingdings"/>
              </a:rPr>
              <a:t></a:t>
            </a:r>
            <a:r>
              <a:rPr lang="nl-NL" baseline="0" dirty="0" smtClean="0"/>
              <a:t> vruchtbaar popbeleid en dito opbrengst</a:t>
            </a:r>
          </a:p>
          <a:p>
            <a:endParaRPr lang="nl-NL" baseline="0" dirty="0" smtClean="0"/>
          </a:p>
          <a:p>
            <a:r>
              <a:rPr lang="nl-NL" baseline="0" dirty="0" smtClean="0"/>
              <a:t>Popsector en overheden samenwerken voor </a:t>
            </a:r>
            <a:r>
              <a:rPr lang="nl-NL" baseline="0" dirty="0" smtClean="0"/>
              <a:t>beleid </a:t>
            </a:r>
            <a:r>
              <a:rPr lang="nl-NL" baseline="0" dirty="0" smtClean="0"/>
              <a:t>waar beide van profiteren.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87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smtClean="0"/>
              <a:t>4 maatschappelijke waarden</a:t>
            </a:r>
          </a:p>
          <a:p>
            <a:r>
              <a:rPr lang="nl-NL" b="1" dirty="0" smtClean="0"/>
              <a:t>Culturele waarde</a:t>
            </a:r>
            <a:r>
              <a:rPr lang="nl-NL" dirty="0" smtClean="0"/>
              <a:t>: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zorgt voor beleving en identiteit, trekt veel bezoekers, dominante muzikale cultuurvorm en heeft 1,4 miljoen actieve beoefenaars (940.000 meer dan 2 uur per week, Monitor Amateurkunst 2017). Kunstuiting met grootste publieksbereik.</a:t>
            </a:r>
            <a:endParaRPr lang="nl-NL" dirty="0" smtClean="0"/>
          </a:p>
          <a:p>
            <a:r>
              <a:rPr lang="nl-NL" b="1" dirty="0" smtClean="0"/>
              <a:t>Economische waarde</a:t>
            </a:r>
            <a:r>
              <a:rPr lang="nl-NL" dirty="0" smtClean="0"/>
              <a:t>: concertbezoek</a:t>
            </a:r>
            <a:r>
              <a:rPr lang="nl-NL" baseline="0" dirty="0" smtClean="0"/>
              <a:t> en horecabezoek, werkgelegenheid, lokaal bedrijfsleven, creatieve economie met innovatie en maakt stad aantrekkelijk.</a:t>
            </a:r>
            <a:endParaRPr lang="nl-NL" dirty="0" smtClean="0"/>
          </a:p>
          <a:p>
            <a:r>
              <a:rPr lang="nl-NL" b="1" dirty="0" smtClean="0"/>
              <a:t>Diversiteit en </a:t>
            </a:r>
            <a:r>
              <a:rPr lang="nl-NL" b="1" dirty="0" err="1" smtClean="0"/>
              <a:t>inclusiviteit</a:t>
            </a:r>
            <a:r>
              <a:rPr lang="nl-NL" dirty="0" smtClean="0"/>
              <a:t>: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laagdrempelig voor iedereen, van alle leeftijden, culturen en sociale klassen, veel vrijwilligers</a:t>
            </a:r>
            <a:endParaRPr lang="nl-NL" dirty="0" smtClean="0"/>
          </a:p>
          <a:p>
            <a:r>
              <a:rPr lang="nl-NL" b="1" dirty="0" smtClean="0"/>
              <a:t>Talentontwikkeling en educatie</a:t>
            </a:r>
            <a:r>
              <a:rPr lang="nl-NL" dirty="0" smtClean="0"/>
              <a:t>: muziek bij kinderen positieve</a:t>
            </a:r>
            <a:r>
              <a:rPr lang="nl-NL" baseline="0" dirty="0" smtClean="0"/>
              <a:t> invloed op intelligentie, </a:t>
            </a:r>
            <a:r>
              <a:rPr lang="nl-NL" dirty="0" smtClean="0"/>
              <a:t>sociale vaardigheden, analytisch</a:t>
            </a:r>
            <a:r>
              <a:rPr lang="nl-NL" baseline="0" dirty="0" smtClean="0"/>
              <a:t> en </a:t>
            </a:r>
            <a:r>
              <a:rPr lang="nl-NL" baseline="0" dirty="0" err="1" smtClean="0"/>
              <a:t>empathisch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vermorgen</a:t>
            </a:r>
            <a:r>
              <a:rPr lang="nl-NL" baseline="0" dirty="0" smtClean="0"/>
              <a:t>. Popmuziek makkelijk voor kinderen, eigen beleving. Dat stimuleren: 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Kennismaking, leren spelen, optreden, carrière, conservatoria en popkoepels talentontwikkeling. Zie ook Zweedse muziekonderwijs (9.9 miljoen inwoners).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05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ringen, 6 taartpunten: Podiumkunsten, beleid &amp; inwonertal, media &amp; bibliotheken, algemene accommodaties, kunstenaars, kunsteducatie</a:t>
            </a: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Handvatten voor beleidsmakers: Ringmodel van Wijn en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talentontwikkelingsketen</a:t>
            </a:r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bekende indeling van cultuurbeleid naar gemeentegrootte: Ringenmodel van Wijn</a:t>
            </a:r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410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Handvat voor gemeenten</a:t>
            </a:r>
            <a:r>
              <a:rPr lang="nl-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bij </a:t>
            </a:r>
            <a:r>
              <a:rPr lang="nl-NL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talentontwikkelingsketen</a:t>
            </a:r>
            <a:endParaRPr lang="nl-N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Samenwerking met regio. Niet elke gemeente hoeft tot professionalisering of excelleren te komen</a:t>
            </a:r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kennismaking 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2. leren spelen  3.</a:t>
            </a:r>
            <a:r>
              <a:rPr lang="nl-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optreden  4. professionalisering  5. excelleren </a:t>
            </a:r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nl-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elke gemeente heeft een complete </a:t>
            </a:r>
            <a:r>
              <a:rPr lang="nl-NL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talentontwikkelingsketen</a:t>
            </a:r>
            <a:r>
              <a:rPr lang="nl-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nodig. regio’s samenwerken, verdelen en passend bij gemeente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99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l-NL" dirty="0" smtClean="0"/>
              <a:t>Popmuziek: podiumkunst</a:t>
            </a:r>
            <a:r>
              <a:rPr lang="nl-NL" baseline="0" dirty="0" smtClean="0"/>
              <a:t> met flink gedeelte marktsector, niet of nauwelijks afhankelijk van </a:t>
            </a:r>
            <a:r>
              <a:rPr lang="nl-NL" baseline="0" dirty="0" smtClean="0"/>
              <a:t>subsidies, zeker </a:t>
            </a:r>
            <a:r>
              <a:rPr lang="nl-NL" baseline="0" dirty="0" err="1" smtClean="0"/>
              <a:t>ivm</a:t>
            </a:r>
            <a:r>
              <a:rPr lang="nl-NL" baseline="0" dirty="0" smtClean="0"/>
              <a:t> klassieke muziek, theater, po</a:t>
            </a:r>
            <a:r>
              <a:rPr lang="nl-NL" baseline="0" dirty="0" smtClean="0"/>
              <a:t>ëzie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856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betrekken van muzikanten bij officiële representatie- en promotieactiviteiten van de gemeente (citymarketing);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/>
              <a:t>formuleer omgevingsvisie met werkbare geluidsnormen, minder administratieve lasten bij aanvragen voor vergunningen/subsidies, stel reëel sluitingstijdenbeleid op voor podia en festivals, hanteer eenduidige regelgeving en handhaving, faciliteer een gecoördineerd overleg tussen gemeente en poporganisaties waarin gezamenlijk knelpunten in de regelgeving en/of uitvoering worden opgelost;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/>
              <a:t>Spreekt</a:t>
            </a:r>
            <a:r>
              <a:rPr lang="nl-NL" baseline="0" dirty="0" smtClean="0"/>
              <a:t> voor zich</a:t>
            </a:r>
            <a:endParaRPr lang="nl-NL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/>
              <a:t>Bied ruimte voor cultureel ondernemen </a:t>
            </a:r>
            <a:r>
              <a:rPr lang="nl-NL" dirty="0" err="1" smtClean="0"/>
              <a:t>dmv</a:t>
            </a:r>
            <a:r>
              <a:rPr lang="nl-NL" dirty="0" smtClean="0"/>
              <a:t> </a:t>
            </a:r>
            <a:r>
              <a:rPr lang="nl-NL" dirty="0" err="1" smtClean="0"/>
              <a:t>cultural</a:t>
            </a:r>
            <a:r>
              <a:rPr lang="nl-NL" dirty="0" smtClean="0"/>
              <a:t> </a:t>
            </a:r>
            <a:r>
              <a:rPr lang="nl-NL" dirty="0" err="1" smtClean="0"/>
              <a:t>governance</a:t>
            </a:r>
            <a:r>
              <a:rPr lang="nl-NL" dirty="0" smtClean="0"/>
              <a:t>, vrees niet voor oneerlijke concurrentie met bv horeca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/>
              <a:t>Muziekonderwijs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/>
              <a:t>Hoeft niet zelf</a:t>
            </a:r>
            <a:r>
              <a:rPr lang="nl-NL" baseline="0" dirty="0" smtClean="0"/>
              <a:t> te doen, maar maak het mogelijk voor anderen: locaties</a:t>
            </a:r>
            <a:endParaRPr lang="nl-NL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dirty="0" smtClean="0"/>
          </a:p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143E0-40CF-154C-AD7D-CE3E45853A7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07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AE8F-47B4-0648-B2EC-EB33E9E32A60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22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FAB-52D0-664C-AC1A-C7912ED13BAF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0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A163-EEE7-5C4C-AD00-C9D916A58B9B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688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3B6B-5A50-BE4E-B8B7-5A06301B0415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1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420C-C155-7441-A35F-D3D9930C66AB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081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526D-2837-794D-81E7-2FFD58F51F8D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27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8AAB-D155-9E42-AA4C-C08AD2C203AB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56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39E0-CA61-F946-9C2F-11157BC55D27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4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037-6FDB-CF42-969F-F35B2297A9C7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8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2A9-0729-2D44-B1DE-87ABDB13A549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C3-D261-6448-AD05-88674A19BFA2}" type="datetime1">
              <a:rPr lang="nl-NL" smtClean="0"/>
              <a:t>24-05-18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84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629A-FD2B-A643-B812-330C882CA3BF}" type="datetime1">
              <a:rPr lang="nl-NL" smtClean="0"/>
              <a:t>24-05-18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0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4269-F63E-A74A-A4C6-0747671E5F08}" type="datetime1">
              <a:rPr lang="nl-NL" smtClean="0"/>
              <a:t>24-05-18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14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9AAC-9A24-4E40-93E7-A159BE77C424}" type="datetime1">
              <a:rPr lang="nl-NL" smtClean="0"/>
              <a:t>24-05-18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24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574A-9E4D-1D48-8F12-F73106EA2B87}" type="datetime1">
              <a:rPr lang="nl-NL" smtClean="0"/>
              <a:t>24-05-18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99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FA90-9549-B948-B5B2-0EA590FB4715}" type="datetime1">
              <a:rPr lang="nl-NL" smtClean="0"/>
              <a:t>24-05-18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8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C601-F199-004D-839C-1B62278BACED}" type="datetime1">
              <a:rPr lang="nl-NL" smtClean="0"/>
              <a:t>24-05-18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Waarde van Pop 2.0 - Jasper van Vugt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150F9E-9F1F-5849-B9B7-70E134681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6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16131" y="947651"/>
            <a:ext cx="9490134" cy="3103185"/>
          </a:xfrm>
        </p:spPr>
        <p:txBody>
          <a:bodyPr/>
          <a:lstStyle/>
          <a:p>
            <a:r>
              <a:rPr lang="nl-NL"/>
              <a:t>K</a:t>
            </a:r>
            <a:r>
              <a:rPr lang="nl-NL" smtClean="0"/>
              <a:t>ansen </a:t>
            </a:r>
            <a:r>
              <a:rPr lang="nl-NL" dirty="0" smtClean="0"/>
              <a:t>voor gemeenten:</a:t>
            </a:r>
            <a:br>
              <a:rPr lang="nl-NL" dirty="0" smtClean="0"/>
            </a:br>
            <a:r>
              <a:rPr lang="nl-NL" dirty="0" smtClean="0"/>
              <a:t>De </a:t>
            </a:r>
            <a:r>
              <a:rPr lang="nl-NL" dirty="0"/>
              <a:t>Waarde van Pop 2.0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301951" cy="2582723"/>
          </a:xfrm>
        </p:spPr>
        <p:txBody>
          <a:bodyPr>
            <a:normAutofit/>
          </a:bodyPr>
          <a:lstStyle/>
          <a:p>
            <a:r>
              <a:rPr lang="nl-NL" dirty="0"/>
              <a:t>Handreiking voor </a:t>
            </a:r>
            <a:r>
              <a:rPr lang="nl-NL" dirty="0" smtClean="0"/>
              <a:t>gemeenten</a:t>
            </a:r>
          </a:p>
          <a:p>
            <a:r>
              <a:rPr lang="nl-NL" dirty="0" smtClean="0"/>
              <a:t>Auteur: Jasper van </a:t>
            </a:r>
            <a:r>
              <a:rPr lang="nl-NL" dirty="0" err="1" smtClean="0"/>
              <a:t>Vugt</a:t>
            </a:r>
            <a:endParaRPr lang="nl-NL" dirty="0" smtClean="0"/>
          </a:p>
          <a:p>
            <a:r>
              <a:rPr lang="nl-NL" dirty="0" smtClean="0"/>
              <a:t>In opdracht van VNPF en </a:t>
            </a:r>
            <a:r>
              <a:rPr lang="nl-NL" dirty="0" err="1" smtClean="0"/>
              <a:t>POPnl</a:t>
            </a:r>
            <a:endParaRPr lang="nl-NL" dirty="0"/>
          </a:p>
          <a:p>
            <a:r>
              <a:rPr lang="nl-NL" dirty="0"/>
              <a:t>Donderdag </a:t>
            </a:r>
            <a:r>
              <a:rPr lang="nl-NL" dirty="0" smtClean="0"/>
              <a:t>24 mei 2018</a:t>
            </a:r>
            <a:endParaRPr lang="nl-NL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69841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81263"/>
            <a:ext cx="9621698" cy="1449137"/>
          </a:xfrm>
        </p:spPr>
        <p:txBody>
          <a:bodyPr/>
          <a:lstStyle/>
          <a:p>
            <a:r>
              <a:rPr lang="nl-NL" dirty="0" smtClean="0"/>
              <a:t>Waarom deze handreiking?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61" y="949960"/>
            <a:ext cx="3808481" cy="534416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22960" y="151965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Popcultuur en </a:t>
            </a:r>
            <a:r>
              <a:rPr lang="nl-NL" sz="2400" dirty="0" smtClean="0"/>
              <a:t>popmuziek: kansen </a:t>
            </a:r>
            <a:r>
              <a:rPr lang="nl-NL" sz="2400" dirty="0"/>
              <a:t>voor gemeenten waar burgers, muzikanten, lokale overheid, bedrijfsleven en horeca van profiteren.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22960" y="3622040"/>
            <a:ext cx="5608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 </a:t>
            </a:r>
            <a:r>
              <a:rPr lang="nl-NL" sz="2400"/>
              <a:t>impact </a:t>
            </a:r>
            <a:r>
              <a:rPr lang="nl-NL" sz="2400" smtClean="0"/>
              <a:t>van een gezond </a:t>
            </a:r>
            <a:r>
              <a:rPr lang="nl-NL" sz="2400" dirty="0"/>
              <a:t>popmuziekbeleid op een gemeente </a:t>
            </a:r>
            <a:r>
              <a:rPr lang="nl-NL" sz="2400"/>
              <a:t>en </a:t>
            </a:r>
            <a:r>
              <a:rPr lang="nl-NL" sz="2400" smtClean="0"/>
              <a:t>haar bevolking is divers </a:t>
            </a:r>
            <a:r>
              <a:rPr lang="nl-NL" sz="2400" dirty="0" smtClean="0"/>
              <a:t>en betaalt </a:t>
            </a:r>
            <a:r>
              <a:rPr lang="nl-NL" sz="2400" dirty="0"/>
              <a:t>zich direct en indirect terug voor grote en diverse groepen mensen op vlakken als economie, diversiteit, talentontwikkeling, </a:t>
            </a:r>
            <a:r>
              <a:rPr lang="nl-NL" sz="2400" dirty="0" err="1"/>
              <a:t>inclusiviteit</a:t>
            </a:r>
            <a:r>
              <a:rPr lang="nl-NL" sz="2400" dirty="0"/>
              <a:t>, sociale cohesie en uitstraling. 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7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levert het op voor gemeenten?</a:t>
            </a:r>
            <a:br>
              <a:rPr lang="nl-NL" dirty="0" smtClean="0"/>
            </a:br>
            <a:r>
              <a:rPr lang="nl-NL" dirty="0" smtClean="0"/>
              <a:t>de 4 waarden van pop: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598822"/>
            <a:ext cx="8596668" cy="4501320"/>
          </a:xfrm>
        </p:spPr>
        <p:txBody>
          <a:bodyPr>
            <a:normAutofit/>
          </a:bodyPr>
          <a:lstStyle/>
          <a:p>
            <a:r>
              <a:rPr lang="nl-NL" sz="3600" dirty="0" smtClean="0"/>
              <a:t>Culturele waarde</a:t>
            </a:r>
          </a:p>
          <a:p>
            <a:r>
              <a:rPr lang="nl-NL" sz="3600" dirty="0" smtClean="0"/>
              <a:t>Economische waarde</a:t>
            </a:r>
          </a:p>
          <a:p>
            <a:r>
              <a:rPr lang="nl-NL" sz="3600" dirty="0" smtClean="0"/>
              <a:t>Diversiteit en </a:t>
            </a:r>
            <a:r>
              <a:rPr lang="nl-NL" sz="3600" dirty="0" err="1" smtClean="0"/>
              <a:t>inclusiviteit</a:t>
            </a:r>
            <a:endParaRPr lang="nl-NL" sz="3600" dirty="0" smtClean="0"/>
          </a:p>
          <a:p>
            <a:r>
              <a:rPr lang="nl-NL" sz="3600" dirty="0" smtClean="0"/>
              <a:t>Talentontwikkeling en educatie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0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7333" y="177338"/>
            <a:ext cx="8298225" cy="1320800"/>
          </a:xfrm>
        </p:spPr>
        <p:txBody>
          <a:bodyPr/>
          <a:lstStyle/>
          <a:p>
            <a:r>
              <a:rPr lang="nl-NL" dirty="0" smtClean="0"/>
              <a:t>Wat heeft een gemeente nodig voor gezond popbeleid?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Ringenmodel van Wijn (2003)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>
          <a:xfrm>
            <a:off x="6376737" y="1106906"/>
            <a:ext cx="5557339" cy="5460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Ringenmodel </a:t>
            </a:r>
            <a:r>
              <a:rPr lang="nl-NL" sz="2400" dirty="0"/>
              <a:t>van Wijn (2003</a:t>
            </a:r>
            <a:r>
              <a:rPr lang="nl-NL" sz="2400" dirty="0" smtClean="0"/>
              <a:t>)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>
                <a:solidFill>
                  <a:schemeClr val="tx1"/>
                </a:solidFill>
              </a:rPr>
              <a:t>Kernachtig </a:t>
            </a:r>
            <a:r>
              <a:rPr lang="nl-NL" sz="2400" dirty="0">
                <a:solidFill>
                  <a:schemeClr val="tx1"/>
                </a:solidFill>
              </a:rPr>
              <a:t>cultuurbeleid / popmuziek in gemeenten met minder dan 30.000 inwoners; </a:t>
            </a:r>
          </a:p>
          <a:p>
            <a:r>
              <a:rPr lang="nl-NL" sz="2400" dirty="0" smtClean="0">
                <a:solidFill>
                  <a:schemeClr val="tx1"/>
                </a:solidFill>
              </a:rPr>
              <a:t>Uitgebreid </a:t>
            </a:r>
            <a:r>
              <a:rPr lang="nl-NL" sz="2400" dirty="0">
                <a:solidFill>
                  <a:schemeClr val="tx1"/>
                </a:solidFill>
              </a:rPr>
              <a:t>cultuurbeleid / popmuziek voor gemeenten tussen de 30.000 en 90.000 inwoners; </a:t>
            </a:r>
          </a:p>
          <a:p>
            <a:r>
              <a:rPr lang="nl-NL" sz="2400" dirty="0" smtClean="0">
                <a:solidFill>
                  <a:schemeClr val="tx1"/>
                </a:solidFill>
              </a:rPr>
              <a:t>Alomvattend </a:t>
            </a:r>
            <a:r>
              <a:rPr lang="nl-NL" sz="2400" dirty="0">
                <a:solidFill>
                  <a:schemeClr val="tx1"/>
                </a:solidFill>
              </a:rPr>
              <a:t>cultuurbeleid / popmuziek voor gemeenten met meer dan 90.000 inwoners. 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80792"/>
            <a:ext cx="4964620" cy="5086739"/>
          </a:xfrm>
          <a:prstGeom prst="rect">
            <a:avLst/>
          </a:prstGeom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20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Talentontwikkelingsketen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samenwerking in de regio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883" y="112191"/>
            <a:ext cx="1499710" cy="6604493"/>
          </a:xfr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8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doet de sector zelf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213"/>
            <a:ext cx="11514666" cy="5026840"/>
          </a:xfrm>
        </p:spPr>
        <p:txBody>
          <a:bodyPr>
            <a:normAutofit/>
          </a:bodyPr>
          <a:lstStyle/>
          <a:p>
            <a:r>
              <a:rPr lang="nl-NL" sz="3600" dirty="0"/>
              <a:t>Z</a:t>
            </a:r>
            <a:r>
              <a:rPr lang="nl-NL" sz="3600" dirty="0" smtClean="0"/>
              <a:t>elfredzaam door cultureel ondernemerschap</a:t>
            </a:r>
          </a:p>
          <a:p>
            <a:r>
              <a:rPr lang="nl-NL" sz="3600" dirty="0" smtClean="0"/>
              <a:t>Multipliereffect</a:t>
            </a:r>
            <a:r>
              <a:rPr lang="nl-NL" sz="3600" dirty="0"/>
              <a:t>:</a:t>
            </a:r>
            <a:r>
              <a:rPr lang="nl-NL" sz="3600" dirty="0" smtClean="0"/>
              <a:t> bereikt veel met weinig</a:t>
            </a:r>
          </a:p>
          <a:p>
            <a:r>
              <a:rPr lang="nl-NL" sz="3600" dirty="0" smtClean="0"/>
              <a:t>Professionele basis </a:t>
            </a:r>
            <a:r>
              <a:rPr lang="nl-NL" sz="3600" dirty="0" smtClean="0">
                <a:sym typeface="Wingdings"/>
              </a:rPr>
              <a:t> maatschappelijke waarden benut en ontwikkeld, inkomsten uit de markt en lokale creatieve bedrijvigheid</a:t>
            </a:r>
          </a:p>
          <a:p>
            <a:r>
              <a:rPr lang="nl-NL" sz="3600" dirty="0" smtClean="0">
                <a:sym typeface="Wingdings"/>
              </a:rPr>
              <a:t>Behouden van professionele basis: samenwerking met gemeente essentieel </a:t>
            </a:r>
            <a:endParaRPr lang="nl-NL" sz="36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4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Aanbevelingen voor beleidsmakers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2636"/>
            <a:ext cx="11110113" cy="467872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nl-NL" sz="2800" dirty="0" smtClean="0"/>
              <a:t>Erken belang </a:t>
            </a:r>
            <a:r>
              <a:rPr lang="nl-NL" sz="2800" dirty="0" smtClean="0"/>
              <a:t>popcultuur, draag dat uit;</a:t>
            </a:r>
            <a:endParaRPr lang="nl-NL" sz="2800" dirty="0" smtClean="0"/>
          </a:p>
          <a:p>
            <a:pPr>
              <a:buFont typeface="+mj-lt"/>
              <a:buAutoNum type="arabicPeriod"/>
            </a:pPr>
            <a:r>
              <a:rPr lang="nl-NL" sz="2800" dirty="0" smtClean="0"/>
              <a:t>Veranker popmuziek in </a:t>
            </a:r>
            <a:r>
              <a:rPr lang="nl-NL" sz="2800" dirty="0" smtClean="0"/>
              <a:t>cultuurbeleid, formuleer omgevingsvisie, maak aanvragen vergunningen makkelijker;</a:t>
            </a:r>
            <a:endParaRPr lang="nl-NL" sz="2800" dirty="0" smtClean="0"/>
          </a:p>
          <a:p>
            <a:pPr>
              <a:buFont typeface="+mj-lt"/>
              <a:buAutoNum type="arabicPeriod"/>
            </a:pPr>
            <a:r>
              <a:rPr lang="nl-NL" sz="2800" dirty="0" smtClean="0"/>
              <a:t>Stimuleer cultureel </a:t>
            </a:r>
            <a:r>
              <a:rPr lang="nl-NL" sz="2800" dirty="0" smtClean="0"/>
              <a:t>ondernemerschap; </a:t>
            </a:r>
            <a:endParaRPr lang="nl-NL" sz="2800" dirty="0" smtClean="0"/>
          </a:p>
          <a:p>
            <a:pPr>
              <a:buFont typeface="+mj-lt"/>
              <a:buAutoNum type="arabicPeriod"/>
            </a:pPr>
            <a:r>
              <a:rPr lang="nl-NL" sz="2800" dirty="0" smtClean="0"/>
              <a:t>Stimuleer verdere </a:t>
            </a:r>
            <a:r>
              <a:rPr lang="nl-NL" sz="2800" dirty="0"/>
              <a:t>professionalisering van de bedrijfsvoering en </a:t>
            </a:r>
            <a:r>
              <a:rPr lang="nl-NL" sz="2800" dirty="0" smtClean="0"/>
              <a:t>maak duurzaamheid mogelijk</a:t>
            </a:r>
          </a:p>
          <a:p>
            <a:pPr>
              <a:buFont typeface="+mj-lt"/>
              <a:buAutoNum type="arabicPeriod"/>
            </a:pPr>
            <a:r>
              <a:rPr lang="nl-NL" sz="2800" dirty="0" smtClean="0"/>
              <a:t>Stimuleer samenwerking </a:t>
            </a:r>
            <a:r>
              <a:rPr lang="nl-NL" sz="2800" dirty="0" smtClean="0"/>
              <a:t>tussen poporganisaties en gemeente;</a:t>
            </a:r>
            <a:endParaRPr lang="nl-NL" sz="2800" dirty="0" smtClean="0"/>
          </a:p>
          <a:p>
            <a:pPr>
              <a:buFont typeface="+mj-lt"/>
              <a:buAutoNum type="arabicPeriod"/>
            </a:pPr>
            <a:r>
              <a:rPr lang="nl-NL" sz="2800" dirty="0" smtClean="0"/>
              <a:t>Stimuleer kennismaking </a:t>
            </a:r>
            <a:r>
              <a:rPr lang="nl-NL" sz="2800" dirty="0"/>
              <a:t>en </a:t>
            </a:r>
            <a:r>
              <a:rPr lang="nl-NL" sz="2800" dirty="0" smtClean="0"/>
              <a:t>uitoefening </a:t>
            </a:r>
            <a:r>
              <a:rPr lang="nl-NL" sz="2800" dirty="0"/>
              <a:t>van </a:t>
            </a:r>
            <a:r>
              <a:rPr lang="nl-NL" sz="2800" dirty="0" smtClean="0"/>
              <a:t>popmuziek op school;</a:t>
            </a:r>
          </a:p>
          <a:p>
            <a:pPr>
              <a:buFont typeface="+mj-lt"/>
              <a:buAutoNum type="arabicPeriod"/>
            </a:pPr>
            <a:r>
              <a:rPr lang="nl-NL" sz="2800" dirty="0" smtClean="0"/>
              <a:t>Maak repetitieruimten </a:t>
            </a:r>
            <a:r>
              <a:rPr lang="nl-NL" sz="2800" dirty="0" smtClean="0"/>
              <a:t>mogelijk door cultureel ondernemers 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05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Waarde van Pop 2.0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4513" y="2171873"/>
            <a:ext cx="6710055" cy="388077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fysiek</a:t>
            </a:r>
          </a:p>
          <a:p>
            <a:r>
              <a:rPr lang="nl-NL" sz="2800" dirty="0" smtClean="0"/>
              <a:t>gratis </a:t>
            </a:r>
            <a:r>
              <a:rPr lang="nl-NL" sz="2800" dirty="0"/>
              <a:t>te downloaden op </a:t>
            </a:r>
            <a:r>
              <a:rPr lang="nl-NL" sz="2800" dirty="0" err="1"/>
              <a:t>www.popnl.nl</a:t>
            </a:r>
            <a:r>
              <a:rPr lang="nl-NL" sz="2800" dirty="0"/>
              <a:t> en </a:t>
            </a:r>
            <a:r>
              <a:rPr lang="nl-NL" sz="2800" dirty="0" err="1" smtClean="0"/>
              <a:t>www.vnpf.nl</a:t>
            </a:r>
            <a:r>
              <a:rPr lang="nl-NL" sz="2800" dirty="0" smtClean="0"/>
              <a:t>  </a:t>
            </a:r>
          </a:p>
          <a:p>
            <a:r>
              <a:rPr lang="nl-NL" sz="2800" dirty="0" smtClean="0"/>
              <a:t>Bestellen: </a:t>
            </a:r>
            <a:r>
              <a:rPr lang="nl-NL" sz="2800" dirty="0" err="1" smtClean="0"/>
              <a:t>wvp@popnl.nl</a:t>
            </a:r>
            <a:r>
              <a:rPr lang="nl-NL" sz="2800" dirty="0" smtClean="0"/>
              <a:t> o.v.v. ‘bestelling Waarde van Pop 2.0’ en </a:t>
            </a:r>
            <a:r>
              <a:rPr lang="nl-NL" sz="2800" dirty="0" err="1" smtClean="0"/>
              <a:t>n.a.w</a:t>
            </a:r>
            <a:r>
              <a:rPr lang="nl-NL" sz="2800" dirty="0" smtClean="0"/>
              <a:t>.-gegevens voor € 9,95 inclusief verzendkosten</a:t>
            </a:r>
          </a:p>
          <a:p>
            <a:endParaRPr lang="nl-NL" sz="28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824" y="408063"/>
            <a:ext cx="4348997" cy="6102626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Waarde van Pop 2.0 - Jasper van Vugt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4966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518</TotalTime>
  <Words>780</Words>
  <Application>Microsoft Macintosh PowerPoint</Application>
  <PresentationFormat>Breedbeeld</PresentationFormat>
  <Paragraphs>95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Calibri</vt:lpstr>
      <vt:lpstr>Trebuchet MS</vt:lpstr>
      <vt:lpstr>Wingdings</vt:lpstr>
      <vt:lpstr>Wingdings 3</vt:lpstr>
      <vt:lpstr>Arial</vt:lpstr>
      <vt:lpstr>Facet</vt:lpstr>
      <vt:lpstr>Kansen voor gemeenten: De Waarde van Pop 2.0</vt:lpstr>
      <vt:lpstr>Waarom deze handreiking?</vt:lpstr>
      <vt:lpstr>Wat levert het op voor gemeenten? de 4 waarden van pop:</vt:lpstr>
      <vt:lpstr>Wat heeft een gemeente nodig voor gezond popbeleid?</vt:lpstr>
      <vt:lpstr>Talentontwikkelingsketen:  samenwerking in de regio</vt:lpstr>
      <vt:lpstr>Wat doet de sector zelf</vt:lpstr>
      <vt:lpstr>Aanbevelingen voor beleidsmakers</vt:lpstr>
      <vt:lpstr>De Waarde van Pop 2.0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Waarde van Pop 2.0</dc:title>
  <dc:creator>Jasper van Vugt</dc:creator>
  <cp:lastModifiedBy>Jasper van Vugt</cp:lastModifiedBy>
  <cp:revision>34</cp:revision>
  <dcterms:created xsi:type="dcterms:W3CDTF">2018-01-15T12:27:35Z</dcterms:created>
  <dcterms:modified xsi:type="dcterms:W3CDTF">2018-05-24T11:07:39Z</dcterms:modified>
</cp:coreProperties>
</file>